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23"/>
  </p:notesMasterIdLst>
  <p:sldIdLst>
    <p:sldId id="319" r:id="rId2"/>
    <p:sldId id="279" r:id="rId3"/>
    <p:sldId id="370" r:id="rId4"/>
    <p:sldId id="365" r:id="rId5"/>
    <p:sldId id="382" r:id="rId6"/>
    <p:sldId id="371" r:id="rId7"/>
    <p:sldId id="372" r:id="rId8"/>
    <p:sldId id="373" r:id="rId9"/>
    <p:sldId id="374" r:id="rId10"/>
    <p:sldId id="375" r:id="rId11"/>
    <p:sldId id="367" r:id="rId12"/>
    <p:sldId id="376" r:id="rId13"/>
    <p:sldId id="366" r:id="rId14"/>
    <p:sldId id="377" r:id="rId15"/>
    <p:sldId id="368" r:id="rId16"/>
    <p:sldId id="378" r:id="rId17"/>
    <p:sldId id="369" r:id="rId18"/>
    <p:sldId id="379" r:id="rId19"/>
    <p:sldId id="380" r:id="rId20"/>
    <p:sldId id="381" r:id="rId21"/>
    <p:sldId id="38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678"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60BBAD-B14C-455A-A19B-8E2639C355F0}" type="datetimeFigureOut">
              <a:rPr lang="en-US" smtClean="0"/>
              <a:t>8/3/2024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3D44DA-EFAC-4725-8434-D5FFD73B488F}" type="slidenum">
              <a:rPr lang="en-US" smtClean="0"/>
              <a:t>‹#›</a:t>
            </a:fld>
            <a:endParaRPr lang="en-US"/>
          </a:p>
        </p:txBody>
      </p:sp>
    </p:spTree>
    <p:extLst>
      <p:ext uri="{BB962C8B-B14F-4D97-AF65-F5344CB8AC3E}">
        <p14:creationId xmlns:p14="http://schemas.microsoft.com/office/powerpoint/2010/main" val="1967556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390882340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87932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83309444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BB5C6-FC50-491F-B016-F37C3A26D40B}" type="datetimeFigureOut">
              <a:rPr lang="en-US" smtClean="0"/>
              <a:pPr/>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966891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FBB5C6-FC50-491F-B016-F37C3A26D40B}" type="datetimeFigureOut">
              <a:rPr lang="en-US" smtClean="0"/>
              <a:pPr/>
              <a:t>8/3/2024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40140392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FBB5C6-FC50-491F-B016-F37C3A26D40B}" type="datetimeFigureOut">
              <a:rPr lang="en-US" smtClean="0"/>
              <a:pPr/>
              <a:t>8/3/2024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00322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FBB5C6-FC50-491F-B016-F37C3A26D40B}" type="datetimeFigureOut">
              <a:rPr lang="en-US" smtClean="0"/>
              <a:pPr/>
              <a:t>8/3/2024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3719309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FBB5C6-FC50-491F-B016-F37C3A26D40B}" type="datetimeFigureOut">
              <a:rPr lang="en-US" smtClean="0"/>
              <a:pPr/>
              <a:t>8/3/2024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275842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BB5C6-FC50-491F-B016-F37C3A26D40B}" type="datetimeFigureOut">
              <a:rPr lang="en-US" smtClean="0"/>
              <a:pPr/>
              <a:t>8/3/2024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2172534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BB5C6-FC50-491F-B016-F37C3A26D40B}" type="datetimeFigureOut">
              <a:rPr lang="en-US" smtClean="0"/>
              <a:pPr/>
              <a:t>8/3/2024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16928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FBB5C6-FC50-491F-B016-F37C3A26D40B}" type="datetimeFigureOut">
              <a:rPr lang="en-US" smtClean="0"/>
              <a:pPr/>
              <a:t>8/3/2024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BD025-4EE9-4671-ACC6-413961E2A9D0}" type="slidenum">
              <a:rPr lang="en-US" smtClean="0"/>
              <a:pPr/>
              <a:t>‹#›</a:t>
            </a:fld>
            <a:endParaRPr lang="en-US"/>
          </a:p>
        </p:txBody>
      </p:sp>
    </p:spTree>
    <p:extLst>
      <p:ext uri="{BB962C8B-B14F-4D97-AF65-F5344CB8AC3E}">
        <p14:creationId xmlns:p14="http://schemas.microsoft.com/office/powerpoint/2010/main" val="412899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FBB5C6-FC50-491F-B016-F37C3A26D40B}" type="datetimeFigureOut">
              <a:rPr lang="en-US" smtClean="0"/>
              <a:pPr/>
              <a:t>8/3/2024</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7BD025-4EE9-4671-ACC6-413961E2A9D0}" type="slidenum">
              <a:rPr lang="en-US" smtClean="0"/>
              <a:pPr/>
              <a:t>‹#›</a:t>
            </a:fld>
            <a:endParaRPr lang="en-US"/>
          </a:p>
        </p:txBody>
      </p:sp>
    </p:spTree>
    <p:extLst>
      <p:ext uri="{BB962C8B-B14F-4D97-AF65-F5344CB8AC3E}">
        <p14:creationId xmlns:p14="http://schemas.microsoft.com/office/powerpoint/2010/main" val="2527097292"/>
      </p:ext>
    </p:extLst>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D152B41-2568-0DA0-2A2D-8E54F96BD1F3}"/>
              </a:ext>
            </a:extLst>
          </p:cNvPr>
          <p:cNvPicPr>
            <a:picLocks noChangeAspect="1"/>
          </p:cNvPicPr>
          <p:nvPr/>
        </p:nvPicPr>
        <p:blipFill rotWithShape="1">
          <a:blip r:embed="rId2">
            <a:extLst>
              <a:ext uri="{28A0092B-C50C-407E-A947-70E740481C1C}">
                <a14:useLocalDpi xmlns:a14="http://schemas.microsoft.com/office/drawing/2010/main" val="0"/>
              </a:ext>
            </a:extLst>
          </a:blip>
          <a:srcRect l="4408" r="3439"/>
          <a:stretch/>
        </p:blipFill>
        <p:spPr>
          <a:xfrm>
            <a:off x="0" y="0"/>
            <a:ext cx="12182764" cy="6858000"/>
          </a:xfrm>
          <a:prstGeom prst="rect">
            <a:avLst/>
          </a:prstGeom>
        </p:spPr>
      </p:pic>
      <p:sp>
        <p:nvSpPr>
          <p:cNvPr id="2" name="Title 1"/>
          <p:cNvSpPr>
            <a:spLocks noGrp="1"/>
          </p:cNvSpPr>
          <p:nvPr>
            <p:ph type="ctrTitle"/>
          </p:nvPr>
        </p:nvSpPr>
        <p:spPr>
          <a:xfrm>
            <a:off x="9236" y="-2309"/>
            <a:ext cx="7696200" cy="1981200"/>
          </a:xfrm>
        </p:spPr>
        <p:txBody>
          <a:bodyPr>
            <a:normAutofit/>
          </a:bodyPr>
          <a:lstStyle/>
          <a:p>
            <a:r>
              <a:rPr lang="en-US" b="1" dirty="0">
                <a:solidFill>
                  <a:schemeClr val="bg1"/>
                </a:solidFill>
              </a:rPr>
              <a:t>Principles for Powerful Living</a:t>
            </a:r>
            <a:endParaRPr lang="en-US" sz="3600" b="1" dirty="0">
              <a:solidFill>
                <a:schemeClr val="bg1"/>
              </a:solidFill>
            </a:endParaRPr>
          </a:p>
        </p:txBody>
      </p:sp>
      <p:sp>
        <p:nvSpPr>
          <p:cNvPr id="3" name="Subtitle 2"/>
          <p:cNvSpPr>
            <a:spLocks noGrp="1"/>
          </p:cNvSpPr>
          <p:nvPr>
            <p:ph type="subTitle" idx="1"/>
          </p:nvPr>
        </p:nvSpPr>
        <p:spPr>
          <a:xfrm>
            <a:off x="0" y="1981200"/>
            <a:ext cx="7696200" cy="1447800"/>
          </a:xfrm>
        </p:spPr>
        <p:txBody>
          <a:bodyPr>
            <a:normAutofit/>
          </a:bodyPr>
          <a:lstStyle/>
          <a:p>
            <a:r>
              <a:rPr lang="en-US" sz="2800" b="1" dirty="0">
                <a:solidFill>
                  <a:schemeClr val="bg1"/>
                </a:solidFill>
              </a:rPr>
              <a:t>1 Corinthians 16:13-14</a:t>
            </a:r>
          </a:p>
          <a:p>
            <a:r>
              <a:rPr lang="en-US" b="1" dirty="0">
                <a:solidFill>
                  <a:schemeClr val="bg1"/>
                </a:solidFill>
              </a:rPr>
              <a:t>August 4, 2024</a:t>
            </a:r>
          </a:p>
        </p:txBody>
      </p:sp>
    </p:spTree>
    <p:extLst>
      <p:ext uri="{BB962C8B-B14F-4D97-AF65-F5344CB8AC3E}">
        <p14:creationId xmlns:p14="http://schemas.microsoft.com/office/powerpoint/2010/main" val="2514911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2000" dirty="0">
                <a:solidFill>
                  <a:schemeClr val="bg1"/>
                </a:solidFill>
              </a:rPr>
              <a:t>Be on the alert</a:t>
            </a:r>
          </a:p>
          <a:p>
            <a:pPr marL="0" indent="0">
              <a:buNone/>
            </a:pPr>
            <a:endParaRPr lang="en-US" sz="1800" dirty="0">
              <a:solidFill>
                <a:schemeClr val="bg1"/>
              </a:solidFill>
            </a:endParaRPr>
          </a:p>
          <a:p>
            <a:pPr marL="0" indent="0">
              <a:buNone/>
            </a:pPr>
            <a:r>
              <a:rPr lang="en-US" dirty="0">
                <a:solidFill>
                  <a:schemeClr val="bg1"/>
                </a:solidFill>
              </a:rPr>
              <a:t>A. Be on the alert against Satan</a:t>
            </a:r>
          </a:p>
          <a:p>
            <a:pPr marL="0" indent="0">
              <a:buNone/>
            </a:pPr>
            <a:r>
              <a:rPr lang="en-US" dirty="0">
                <a:solidFill>
                  <a:schemeClr val="bg1"/>
                </a:solidFill>
              </a:rPr>
              <a:t>B. Be on the alert against temptation</a:t>
            </a:r>
          </a:p>
          <a:p>
            <a:pPr marL="0" indent="0">
              <a:buNone/>
            </a:pPr>
            <a:r>
              <a:rPr lang="en-US" dirty="0">
                <a:solidFill>
                  <a:schemeClr val="bg1"/>
                </a:solidFill>
              </a:rPr>
              <a:t>C. Be on the alert against apathy</a:t>
            </a:r>
          </a:p>
          <a:p>
            <a:pPr marL="0" indent="0">
              <a:buNone/>
            </a:pPr>
            <a:r>
              <a:rPr lang="en-US" dirty="0">
                <a:solidFill>
                  <a:schemeClr val="bg1"/>
                </a:solidFill>
              </a:rPr>
              <a:t>D. Be on the alert against false teachers</a:t>
            </a:r>
          </a:p>
          <a:p>
            <a:pPr marL="0" indent="0">
              <a:buNone/>
            </a:pPr>
            <a:r>
              <a:rPr lang="en-US" dirty="0">
                <a:solidFill>
                  <a:schemeClr val="bg1"/>
                </a:solidFill>
              </a:rPr>
              <a:t>E. To be alert we must be in prayer</a:t>
            </a:r>
          </a:p>
          <a:p>
            <a:pPr marL="0" indent="0">
              <a:buNone/>
            </a:pPr>
            <a:r>
              <a:rPr lang="en-US" dirty="0">
                <a:solidFill>
                  <a:schemeClr val="bg1"/>
                </a:solidFill>
              </a:rPr>
              <a:t>F. To be alert we must be watching for the Lord’s return</a:t>
            </a:r>
          </a:p>
          <a:p>
            <a:pPr marL="0" indent="0">
              <a:buNone/>
            </a:pPr>
            <a:endParaRPr lang="en-US" sz="1200" dirty="0">
              <a:solidFill>
                <a:schemeClr val="bg1"/>
              </a:solidFill>
            </a:endParaRPr>
          </a:p>
          <a:p>
            <a:pPr marL="0" indent="0">
              <a:buNone/>
            </a:pPr>
            <a:r>
              <a:rPr lang="en-US" sz="2000" dirty="0">
                <a:solidFill>
                  <a:schemeClr val="bg1"/>
                </a:solidFill>
              </a:rPr>
              <a:t>Matthew 24:42</a:t>
            </a:r>
          </a:p>
          <a:p>
            <a:pPr marL="0" indent="0">
              <a:buNone/>
            </a:pPr>
            <a:r>
              <a:rPr lang="en-US" sz="2000" dirty="0">
                <a:solidFill>
                  <a:schemeClr val="bg1"/>
                </a:solidFill>
              </a:rPr>
              <a:t>Therefore be on the alert, for you do not know which day your Lord is coming</a:t>
            </a:r>
          </a:p>
        </p:txBody>
      </p:sp>
    </p:spTree>
    <p:extLst>
      <p:ext uri="{BB962C8B-B14F-4D97-AF65-F5344CB8AC3E}">
        <p14:creationId xmlns:p14="http://schemas.microsoft.com/office/powerpoint/2010/main" val="2119965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2400" dirty="0">
                <a:solidFill>
                  <a:schemeClr val="bg1"/>
                </a:solidFill>
              </a:rPr>
              <a:t>Stand firm in the faith</a:t>
            </a:r>
          </a:p>
        </p:txBody>
      </p:sp>
    </p:spTree>
    <p:extLst>
      <p:ext uri="{BB962C8B-B14F-4D97-AF65-F5344CB8AC3E}">
        <p14:creationId xmlns:p14="http://schemas.microsoft.com/office/powerpoint/2010/main" val="4068683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2400" dirty="0">
                <a:solidFill>
                  <a:schemeClr val="bg1"/>
                </a:solidFill>
              </a:rPr>
              <a:t>Stand firm in the faith</a:t>
            </a: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r>
              <a:rPr lang="en-US" sz="2000" dirty="0">
                <a:solidFill>
                  <a:schemeClr val="bg1"/>
                </a:solidFill>
              </a:rPr>
              <a:t>Ephesians 4:14</a:t>
            </a:r>
          </a:p>
          <a:p>
            <a:pPr marL="0" indent="0">
              <a:buNone/>
            </a:pPr>
            <a:r>
              <a:rPr lang="en-US" sz="2000" dirty="0">
                <a:solidFill>
                  <a:schemeClr val="bg1"/>
                </a:solidFill>
              </a:rPr>
              <a:t>We are no longer to be children, tossed here and there by waves and carried about by every wind of doctrine, by the trickery of men, by craftiness in deceitful scheming.</a:t>
            </a:r>
          </a:p>
        </p:txBody>
      </p:sp>
    </p:spTree>
    <p:extLst>
      <p:ext uri="{BB962C8B-B14F-4D97-AF65-F5344CB8AC3E}">
        <p14:creationId xmlns:p14="http://schemas.microsoft.com/office/powerpoint/2010/main" val="1273756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3600" dirty="0">
                <a:solidFill>
                  <a:schemeClr val="bg1"/>
                </a:solidFill>
              </a:rPr>
              <a:t>III. Powerful living requires being </a:t>
            </a:r>
            <a:r>
              <a:rPr lang="en-US" sz="3600" u="sng" dirty="0">
                <a:solidFill>
                  <a:schemeClr val="bg1"/>
                </a:solidFill>
              </a:rPr>
              <a:t>Mature</a:t>
            </a:r>
            <a:r>
              <a:rPr lang="en-US" sz="3600" dirty="0">
                <a:solidFill>
                  <a:schemeClr val="bg1"/>
                </a:solidFill>
              </a:rPr>
              <a:t> (16:13c)</a:t>
            </a:r>
          </a:p>
          <a:p>
            <a:pPr marL="0" indent="0">
              <a:buNone/>
            </a:pPr>
            <a:r>
              <a:rPr lang="en-US" sz="2400" dirty="0">
                <a:solidFill>
                  <a:schemeClr val="bg1"/>
                </a:solidFill>
              </a:rPr>
              <a:t>Act like men</a:t>
            </a:r>
          </a:p>
        </p:txBody>
      </p:sp>
    </p:spTree>
    <p:extLst>
      <p:ext uri="{BB962C8B-B14F-4D97-AF65-F5344CB8AC3E}">
        <p14:creationId xmlns:p14="http://schemas.microsoft.com/office/powerpoint/2010/main" val="3848506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3600" dirty="0">
                <a:solidFill>
                  <a:schemeClr val="bg1"/>
                </a:solidFill>
              </a:rPr>
              <a:t>III. Powerful living requires being </a:t>
            </a:r>
            <a:r>
              <a:rPr lang="en-US" sz="3600" u="sng" dirty="0">
                <a:solidFill>
                  <a:schemeClr val="bg1"/>
                </a:solidFill>
              </a:rPr>
              <a:t>Mature</a:t>
            </a:r>
            <a:r>
              <a:rPr lang="en-US" sz="3600" dirty="0">
                <a:solidFill>
                  <a:schemeClr val="bg1"/>
                </a:solidFill>
              </a:rPr>
              <a:t> (16:13c)</a:t>
            </a:r>
          </a:p>
          <a:p>
            <a:pPr marL="0" indent="0">
              <a:buNone/>
            </a:pPr>
            <a:r>
              <a:rPr lang="en-US" sz="2400" dirty="0">
                <a:solidFill>
                  <a:schemeClr val="bg1"/>
                </a:solidFill>
              </a:rPr>
              <a:t>Act like men</a:t>
            </a: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1200" dirty="0">
              <a:solidFill>
                <a:schemeClr val="bg1"/>
              </a:solidFill>
            </a:endParaRPr>
          </a:p>
          <a:p>
            <a:pPr marL="0" indent="0">
              <a:buNone/>
            </a:pPr>
            <a:r>
              <a:rPr lang="en-US" sz="2000" dirty="0">
                <a:solidFill>
                  <a:schemeClr val="bg1"/>
                </a:solidFill>
              </a:rPr>
              <a:t>1 Corinthians 13:11</a:t>
            </a:r>
          </a:p>
          <a:p>
            <a:pPr marL="0" indent="0">
              <a:buNone/>
            </a:pPr>
            <a:r>
              <a:rPr lang="en-US" sz="2000" dirty="0">
                <a:solidFill>
                  <a:schemeClr val="bg1"/>
                </a:solidFill>
              </a:rPr>
              <a:t>When I was a child, I used to speak like a child, think like a child, reason like a child; when I became a man, I did away with childish things.</a:t>
            </a:r>
          </a:p>
        </p:txBody>
      </p:sp>
    </p:spTree>
    <p:extLst>
      <p:ext uri="{BB962C8B-B14F-4D97-AF65-F5344CB8AC3E}">
        <p14:creationId xmlns:p14="http://schemas.microsoft.com/office/powerpoint/2010/main" val="3084822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3600" dirty="0">
                <a:solidFill>
                  <a:schemeClr val="bg1"/>
                </a:solidFill>
              </a:rPr>
              <a:t>III. Powerful living requires being </a:t>
            </a:r>
            <a:r>
              <a:rPr lang="en-US" sz="3600" u="sng" dirty="0">
                <a:solidFill>
                  <a:schemeClr val="bg1"/>
                </a:solidFill>
              </a:rPr>
              <a:t>Mature</a:t>
            </a:r>
            <a:r>
              <a:rPr lang="en-US" sz="3600" dirty="0">
                <a:solidFill>
                  <a:schemeClr val="bg1"/>
                </a:solidFill>
              </a:rPr>
              <a:t> (16:13c)</a:t>
            </a:r>
          </a:p>
          <a:p>
            <a:pPr marL="0" indent="0">
              <a:buNone/>
            </a:pPr>
            <a:r>
              <a:rPr lang="en-US" sz="3600" dirty="0">
                <a:solidFill>
                  <a:schemeClr val="bg1"/>
                </a:solidFill>
              </a:rPr>
              <a:t>IV. Powerful living requires being </a:t>
            </a:r>
            <a:r>
              <a:rPr lang="en-US" sz="3600" u="sng" dirty="0">
                <a:solidFill>
                  <a:schemeClr val="bg1"/>
                </a:solidFill>
              </a:rPr>
              <a:t>Strong</a:t>
            </a:r>
            <a:r>
              <a:rPr lang="en-US" sz="3600" dirty="0">
                <a:solidFill>
                  <a:schemeClr val="bg1"/>
                </a:solidFill>
              </a:rPr>
              <a:t> (16:13d)</a:t>
            </a:r>
          </a:p>
          <a:p>
            <a:pPr marL="0" indent="0">
              <a:buNone/>
            </a:pPr>
            <a:r>
              <a:rPr lang="en-US" sz="2400" dirty="0">
                <a:solidFill>
                  <a:schemeClr val="bg1"/>
                </a:solidFill>
              </a:rPr>
              <a:t>Be strong</a:t>
            </a:r>
          </a:p>
        </p:txBody>
      </p:sp>
    </p:spTree>
    <p:extLst>
      <p:ext uri="{BB962C8B-B14F-4D97-AF65-F5344CB8AC3E}">
        <p14:creationId xmlns:p14="http://schemas.microsoft.com/office/powerpoint/2010/main" val="3531131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3600" dirty="0">
                <a:solidFill>
                  <a:schemeClr val="bg1"/>
                </a:solidFill>
              </a:rPr>
              <a:t>III. Powerful living requires being </a:t>
            </a:r>
            <a:r>
              <a:rPr lang="en-US" sz="3600" u="sng" dirty="0">
                <a:solidFill>
                  <a:schemeClr val="bg1"/>
                </a:solidFill>
              </a:rPr>
              <a:t>Mature</a:t>
            </a:r>
            <a:r>
              <a:rPr lang="en-US" sz="3600" dirty="0">
                <a:solidFill>
                  <a:schemeClr val="bg1"/>
                </a:solidFill>
              </a:rPr>
              <a:t> (16:13c)</a:t>
            </a:r>
          </a:p>
          <a:p>
            <a:pPr marL="0" indent="0">
              <a:buNone/>
            </a:pPr>
            <a:r>
              <a:rPr lang="en-US" sz="3600" dirty="0">
                <a:solidFill>
                  <a:schemeClr val="bg1"/>
                </a:solidFill>
              </a:rPr>
              <a:t>IV. Powerful living requires being </a:t>
            </a:r>
            <a:r>
              <a:rPr lang="en-US" sz="3600" u="sng" dirty="0">
                <a:solidFill>
                  <a:schemeClr val="bg1"/>
                </a:solidFill>
              </a:rPr>
              <a:t>Strong</a:t>
            </a:r>
            <a:r>
              <a:rPr lang="en-US" sz="3600" dirty="0">
                <a:solidFill>
                  <a:schemeClr val="bg1"/>
                </a:solidFill>
              </a:rPr>
              <a:t> (16:13d)</a:t>
            </a:r>
          </a:p>
          <a:p>
            <a:pPr marL="0" indent="0">
              <a:buNone/>
            </a:pPr>
            <a:r>
              <a:rPr lang="en-US" sz="2400" dirty="0">
                <a:solidFill>
                  <a:schemeClr val="bg1"/>
                </a:solidFill>
              </a:rPr>
              <a:t>Be strong</a:t>
            </a: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2400" dirty="0">
              <a:solidFill>
                <a:schemeClr val="bg1"/>
              </a:solidFill>
            </a:endParaRPr>
          </a:p>
          <a:p>
            <a:pPr marL="0" indent="0">
              <a:buNone/>
            </a:pPr>
            <a:endParaRPr lang="en-US" sz="2000" dirty="0">
              <a:solidFill>
                <a:schemeClr val="bg1"/>
              </a:solidFill>
            </a:endParaRPr>
          </a:p>
          <a:p>
            <a:pPr marL="0" indent="0">
              <a:buNone/>
            </a:pPr>
            <a:r>
              <a:rPr lang="en-US" sz="2000" dirty="0">
                <a:solidFill>
                  <a:schemeClr val="bg1"/>
                </a:solidFill>
              </a:rPr>
              <a:t>2 Peter 3:18</a:t>
            </a:r>
          </a:p>
          <a:p>
            <a:pPr marL="0" indent="0">
              <a:buNone/>
            </a:pPr>
            <a:r>
              <a:rPr lang="en-US" sz="2000" dirty="0">
                <a:solidFill>
                  <a:schemeClr val="bg1"/>
                </a:solidFill>
              </a:rPr>
              <a:t>But grow in the grace and knowledge of our Lord and Savior Jesus Christ</a:t>
            </a:r>
          </a:p>
        </p:txBody>
      </p:sp>
    </p:spTree>
    <p:extLst>
      <p:ext uri="{BB962C8B-B14F-4D97-AF65-F5344CB8AC3E}">
        <p14:creationId xmlns:p14="http://schemas.microsoft.com/office/powerpoint/2010/main" val="74104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3600" dirty="0">
                <a:solidFill>
                  <a:schemeClr val="bg1"/>
                </a:solidFill>
              </a:rPr>
              <a:t>III. Powerful living requires being </a:t>
            </a:r>
            <a:r>
              <a:rPr lang="en-US" sz="3600" u="sng" dirty="0">
                <a:solidFill>
                  <a:schemeClr val="bg1"/>
                </a:solidFill>
              </a:rPr>
              <a:t>Mature</a:t>
            </a:r>
            <a:r>
              <a:rPr lang="en-US" sz="3600" dirty="0">
                <a:solidFill>
                  <a:schemeClr val="bg1"/>
                </a:solidFill>
              </a:rPr>
              <a:t> (16:13c)</a:t>
            </a:r>
          </a:p>
          <a:p>
            <a:pPr marL="0" indent="0">
              <a:buNone/>
            </a:pPr>
            <a:r>
              <a:rPr lang="en-US" sz="3600" dirty="0">
                <a:solidFill>
                  <a:schemeClr val="bg1"/>
                </a:solidFill>
              </a:rPr>
              <a:t>IV. Powerful living requires being </a:t>
            </a:r>
            <a:r>
              <a:rPr lang="en-US" sz="3600" u="sng" dirty="0">
                <a:solidFill>
                  <a:schemeClr val="bg1"/>
                </a:solidFill>
              </a:rPr>
              <a:t>Strong</a:t>
            </a:r>
            <a:r>
              <a:rPr lang="en-US" sz="3600" dirty="0">
                <a:solidFill>
                  <a:schemeClr val="bg1"/>
                </a:solidFill>
              </a:rPr>
              <a:t> (16:13d)</a:t>
            </a:r>
          </a:p>
          <a:p>
            <a:pPr marL="0" indent="0">
              <a:buNone/>
            </a:pPr>
            <a:r>
              <a:rPr lang="en-US" sz="3600" dirty="0">
                <a:solidFill>
                  <a:schemeClr val="bg1"/>
                </a:solidFill>
              </a:rPr>
              <a:t>V. Powerful living requires being </a:t>
            </a:r>
            <a:r>
              <a:rPr lang="en-US" sz="3600" u="sng" dirty="0">
                <a:solidFill>
                  <a:schemeClr val="bg1"/>
                </a:solidFill>
              </a:rPr>
              <a:t>Loving</a:t>
            </a:r>
            <a:r>
              <a:rPr lang="en-US" sz="3600" dirty="0">
                <a:solidFill>
                  <a:schemeClr val="bg1"/>
                </a:solidFill>
              </a:rPr>
              <a:t> (16:14)</a:t>
            </a:r>
          </a:p>
          <a:p>
            <a:pPr marL="0" indent="0">
              <a:buNone/>
            </a:pPr>
            <a:r>
              <a:rPr lang="en-US" sz="2400" dirty="0">
                <a:solidFill>
                  <a:schemeClr val="bg1"/>
                </a:solidFill>
              </a:rPr>
              <a:t>Let all that you do be done in love.</a:t>
            </a:r>
          </a:p>
        </p:txBody>
      </p:sp>
    </p:spTree>
    <p:extLst>
      <p:ext uri="{BB962C8B-B14F-4D97-AF65-F5344CB8AC3E}">
        <p14:creationId xmlns:p14="http://schemas.microsoft.com/office/powerpoint/2010/main" val="2192388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3600" dirty="0">
                <a:solidFill>
                  <a:schemeClr val="bg1"/>
                </a:solidFill>
              </a:rPr>
              <a:t>III. Powerful living requires being </a:t>
            </a:r>
            <a:r>
              <a:rPr lang="en-US" sz="3600" u="sng" dirty="0">
                <a:solidFill>
                  <a:schemeClr val="bg1"/>
                </a:solidFill>
              </a:rPr>
              <a:t>Mature</a:t>
            </a:r>
            <a:r>
              <a:rPr lang="en-US" sz="3600" dirty="0">
                <a:solidFill>
                  <a:schemeClr val="bg1"/>
                </a:solidFill>
              </a:rPr>
              <a:t> (16:13c)</a:t>
            </a:r>
          </a:p>
          <a:p>
            <a:pPr marL="0" indent="0">
              <a:buNone/>
            </a:pPr>
            <a:r>
              <a:rPr lang="en-US" sz="3600" dirty="0">
                <a:solidFill>
                  <a:schemeClr val="bg1"/>
                </a:solidFill>
              </a:rPr>
              <a:t>IV. Powerful living requires being </a:t>
            </a:r>
            <a:r>
              <a:rPr lang="en-US" sz="3600" u="sng" dirty="0">
                <a:solidFill>
                  <a:schemeClr val="bg1"/>
                </a:solidFill>
              </a:rPr>
              <a:t>Strong</a:t>
            </a:r>
            <a:r>
              <a:rPr lang="en-US" sz="3600" dirty="0">
                <a:solidFill>
                  <a:schemeClr val="bg1"/>
                </a:solidFill>
              </a:rPr>
              <a:t> (16:13d)</a:t>
            </a:r>
          </a:p>
          <a:p>
            <a:pPr marL="0" indent="0">
              <a:buNone/>
            </a:pPr>
            <a:r>
              <a:rPr lang="en-US" sz="3600" dirty="0">
                <a:solidFill>
                  <a:schemeClr val="bg1"/>
                </a:solidFill>
              </a:rPr>
              <a:t>V. Powerful living requires being </a:t>
            </a:r>
            <a:r>
              <a:rPr lang="en-US" sz="3600" u="sng" dirty="0">
                <a:solidFill>
                  <a:schemeClr val="bg1"/>
                </a:solidFill>
              </a:rPr>
              <a:t>Loving</a:t>
            </a:r>
            <a:r>
              <a:rPr lang="en-US" sz="3600" dirty="0">
                <a:solidFill>
                  <a:schemeClr val="bg1"/>
                </a:solidFill>
              </a:rPr>
              <a:t> (16:14)</a:t>
            </a:r>
          </a:p>
          <a:p>
            <a:pPr marL="0" indent="0">
              <a:buNone/>
            </a:pPr>
            <a:r>
              <a:rPr lang="en-US" sz="2400" dirty="0">
                <a:solidFill>
                  <a:schemeClr val="bg1"/>
                </a:solidFill>
              </a:rPr>
              <a:t>Let all that you do be done in love.</a:t>
            </a:r>
          </a:p>
          <a:p>
            <a:pPr marL="0" indent="0">
              <a:buNone/>
            </a:pPr>
            <a:endParaRPr lang="en-US" sz="2400" dirty="0">
              <a:solidFill>
                <a:schemeClr val="bg1"/>
              </a:solidFill>
            </a:endParaRPr>
          </a:p>
          <a:p>
            <a:pPr marL="0" indent="0">
              <a:buNone/>
            </a:pPr>
            <a:endParaRPr lang="en-US" sz="2000" dirty="0">
              <a:solidFill>
                <a:schemeClr val="bg1"/>
              </a:solidFill>
            </a:endParaRPr>
          </a:p>
          <a:p>
            <a:pPr marL="0" indent="0">
              <a:buNone/>
            </a:pPr>
            <a:endParaRPr lang="en-US" sz="1200" dirty="0">
              <a:solidFill>
                <a:schemeClr val="bg1"/>
              </a:solidFill>
            </a:endParaRPr>
          </a:p>
          <a:p>
            <a:pPr marL="0" indent="0">
              <a:buNone/>
            </a:pPr>
            <a:r>
              <a:rPr lang="en-US" sz="2000" dirty="0">
                <a:solidFill>
                  <a:schemeClr val="bg1"/>
                </a:solidFill>
              </a:rPr>
              <a:t>1 John 4:7</a:t>
            </a:r>
          </a:p>
          <a:p>
            <a:pPr marL="0" indent="0">
              <a:buNone/>
            </a:pPr>
            <a:r>
              <a:rPr lang="en-US" sz="2000" dirty="0">
                <a:solidFill>
                  <a:schemeClr val="bg1"/>
                </a:solidFill>
              </a:rPr>
              <a:t>Beloved, let us love one another, for love is from God; and everyone who loves is born of God and knows God.</a:t>
            </a:r>
          </a:p>
        </p:txBody>
      </p:sp>
    </p:spTree>
    <p:extLst>
      <p:ext uri="{BB962C8B-B14F-4D97-AF65-F5344CB8AC3E}">
        <p14:creationId xmlns:p14="http://schemas.microsoft.com/office/powerpoint/2010/main" val="12063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1 Corinthians 16:13-14</a:t>
            </a:r>
            <a:endParaRPr lang="en-US" sz="4000" b="1" dirty="0">
              <a:solidFill>
                <a:schemeClr val="bg1"/>
              </a:solidFill>
            </a:endParaRPr>
          </a:p>
        </p:txBody>
      </p:sp>
      <p:sp>
        <p:nvSpPr>
          <p:cNvPr id="3" name="Content Placeholder 2"/>
          <p:cNvSpPr>
            <a:spLocks noGrp="1"/>
          </p:cNvSpPr>
          <p:nvPr>
            <p:ph idx="1"/>
          </p:nvPr>
        </p:nvSpPr>
        <p:spPr>
          <a:xfrm>
            <a:off x="152400" y="990600"/>
            <a:ext cx="11811000" cy="5638800"/>
          </a:xfrm>
        </p:spPr>
        <p:txBody>
          <a:bodyPr>
            <a:noAutofit/>
          </a:bodyPr>
          <a:lstStyle/>
          <a:p>
            <a:pPr marL="0" marR="0" indent="0" algn="just">
              <a:spcBef>
                <a:spcPts val="0"/>
              </a:spcBef>
              <a:spcAft>
                <a:spcPts val="0"/>
              </a:spcAft>
              <a:buNone/>
            </a:pPr>
            <a:r>
              <a:rPr lang="en-US" sz="3600" kern="0" baseline="30000" dirty="0">
                <a:solidFill>
                  <a:srgbClr val="000000"/>
                </a:solidFill>
                <a:effectLst/>
                <a:latin typeface="Calibri" panose="020F0502020204030204" pitchFamily="34" charset="0"/>
                <a:ea typeface="Times New Roman" panose="02020603050405020304" pitchFamily="18" charset="0"/>
              </a:rPr>
              <a:t>13</a:t>
            </a:r>
            <a:r>
              <a:rPr lang="en-US" sz="3600" kern="0" dirty="0">
                <a:solidFill>
                  <a:srgbClr val="000000"/>
                </a:solidFill>
                <a:effectLst/>
                <a:latin typeface="Calibri" panose="020F0502020204030204" pitchFamily="34" charset="0"/>
                <a:ea typeface="Times New Roman" panose="02020603050405020304" pitchFamily="18" charset="0"/>
              </a:rPr>
              <a:t> Be on the alert, stand firm in the faith, act like men, be strong. </a:t>
            </a:r>
            <a:r>
              <a:rPr lang="en-US" sz="3600" kern="0" baseline="30000" dirty="0">
                <a:solidFill>
                  <a:srgbClr val="000000"/>
                </a:solidFill>
                <a:effectLst/>
                <a:latin typeface="Calibri" panose="020F0502020204030204" pitchFamily="34" charset="0"/>
                <a:ea typeface="Times New Roman" panose="02020603050405020304" pitchFamily="18" charset="0"/>
              </a:rPr>
              <a:t>14</a:t>
            </a:r>
            <a:r>
              <a:rPr lang="en-US" sz="3600" kern="0" dirty="0">
                <a:solidFill>
                  <a:srgbClr val="000000"/>
                </a:solidFill>
                <a:effectLst/>
                <a:latin typeface="Calibri" panose="020F0502020204030204" pitchFamily="34" charset="0"/>
                <a:ea typeface="Times New Roman" panose="02020603050405020304" pitchFamily="18" charset="0"/>
              </a:rPr>
              <a:t> Let all that you do be done in love.</a:t>
            </a:r>
            <a:endParaRPr lang="en-US" sz="36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5434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a:bodyPr>
          <a:lstStyle/>
          <a:p>
            <a:pPr algn="ctr"/>
            <a:r>
              <a:rPr lang="en-US" sz="4000" b="1" dirty="0">
                <a:solidFill>
                  <a:schemeClr val="bg1"/>
                </a:solidFill>
                <a:effectLst/>
                <a:ea typeface="Calibri" panose="020F0502020204030204" pitchFamily="34" charset="0"/>
              </a:rPr>
              <a:t>1 Corinthians 16:13-14</a:t>
            </a:r>
            <a:endParaRPr lang="en-US" sz="4000" b="1" dirty="0">
              <a:solidFill>
                <a:schemeClr val="bg1"/>
              </a:solidFill>
            </a:endParaRPr>
          </a:p>
        </p:txBody>
      </p:sp>
      <p:sp>
        <p:nvSpPr>
          <p:cNvPr id="3" name="Content Placeholder 2"/>
          <p:cNvSpPr>
            <a:spLocks noGrp="1"/>
          </p:cNvSpPr>
          <p:nvPr>
            <p:ph idx="1"/>
          </p:nvPr>
        </p:nvSpPr>
        <p:spPr>
          <a:xfrm>
            <a:off x="152400" y="990600"/>
            <a:ext cx="11811000" cy="5638800"/>
          </a:xfrm>
        </p:spPr>
        <p:txBody>
          <a:bodyPr>
            <a:noAutofit/>
          </a:bodyPr>
          <a:lstStyle/>
          <a:p>
            <a:pPr marL="0" marR="0" indent="0" algn="just">
              <a:spcBef>
                <a:spcPts val="0"/>
              </a:spcBef>
              <a:spcAft>
                <a:spcPts val="0"/>
              </a:spcAft>
              <a:buNone/>
            </a:pPr>
            <a:r>
              <a:rPr lang="en-US" sz="3600" kern="0" baseline="30000" dirty="0">
                <a:solidFill>
                  <a:srgbClr val="000000"/>
                </a:solidFill>
                <a:effectLst/>
                <a:latin typeface="Calibri" panose="020F0502020204030204" pitchFamily="34" charset="0"/>
                <a:ea typeface="Times New Roman" panose="02020603050405020304" pitchFamily="18" charset="0"/>
              </a:rPr>
              <a:t>13</a:t>
            </a:r>
            <a:r>
              <a:rPr lang="en-US" sz="3600" kern="0" dirty="0">
                <a:solidFill>
                  <a:srgbClr val="000000"/>
                </a:solidFill>
                <a:effectLst/>
                <a:latin typeface="Calibri" panose="020F0502020204030204" pitchFamily="34" charset="0"/>
                <a:ea typeface="Times New Roman" panose="02020603050405020304" pitchFamily="18" charset="0"/>
              </a:rPr>
              <a:t> Be on the alert, stand firm in the faith, act like men, be strong. </a:t>
            </a:r>
            <a:r>
              <a:rPr lang="en-US" sz="3600" kern="0" baseline="30000" dirty="0">
                <a:solidFill>
                  <a:srgbClr val="000000"/>
                </a:solidFill>
                <a:effectLst/>
                <a:latin typeface="Calibri" panose="020F0502020204030204" pitchFamily="34" charset="0"/>
                <a:ea typeface="Times New Roman" panose="02020603050405020304" pitchFamily="18" charset="0"/>
              </a:rPr>
              <a:t>14</a:t>
            </a:r>
            <a:r>
              <a:rPr lang="en-US" sz="3600" kern="0" dirty="0">
                <a:solidFill>
                  <a:srgbClr val="000000"/>
                </a:solidFill>
                <a:effectLst/>
                <a:latin typeface="Calibri" panose="020F0502020204030204" pitchFamily="34" charset="0"/>
                <a:ea typeface="Times New Roman" panose="02020603050405020304" pitchFamily="18" charset="0"/>
              </a:rPr>
              <a:t> Let all that you do be done in love.</a:t>
            </a:r>
            <a:endParaRPr lang="en-US" sz="36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3619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3600" dirty="0">
                <a:solidFill>
                  <a:schemeClr val="bg1"/>
                </a:solidFill>
              </a:rPr>
              <a:t>III. Powerful living requires being </a:t>
            </a:r>
            <a:r>
              <a:rPr lang="en-US" sz="3600" u="sng" dirty="0">
                <a:solidFill>
                  <a:schemeClr val="bg1"/>
                </a:solidFill>
              </a:rPr>
              <a:t>Mature</a:t>
            </a:r>
            <a:r>
              <a:rPr lang="en-US" sz="3600" dirty="0">
                <a:solidFill>
                  <a:schemeClr val="bg1"/>
                </a:solidFill>
              </a:rPr>
              <a:t> (16:13c)</a:t>
            </a:r>
          </a:p>
          <a:p>
            <a:pPr marL="0" indent="0">
              <a:buNone/>
            </a:pPr>
            <a:r>
              <a:rPr lang="en-US" sz="3600" dirty="0">
                <a:solidFill>
                  <a:schemeClr val="bg1"/>
                </a:solidFill>
              </a:rPr>
              <a:t>IV. Powerful living requires being </a:t>
            </a:r>
            <a:r>
              <a:rPr lang="en-US" sz="3600" u="sng" dirty="0">
                <a:solidFill>
                  <a:schemeClr val="bg1"/>
                </a:solidFill>
              </a:rPr>
              <a:t>Strong</a:t>
            </a:r>
            <a:r>
              <a:rPr lang="en-US" sz="3600" dirty="0">
                <a:solidFill>
                  <a:schemeClr val="bg1"/>
                </a:solidFill>
              </a:rPr>
              <a:t> (16:13d)</a:t>
            </a:r>
          </a:p>
          <a:p>
            <a:pPr marL="0" indent="0">
              <a:buNone/>
            </a:pPr>
            <a:r>
              <a:rPr lang="en-US" sz="3600" dirty="0">
                <a:solidFill>
                  <a:schemeClr val="bg1"/>
                </a:solidFill>
              </a:rPr>
              <a:t>V. Powerful living requires being </a:t>
            </a:r>
            <a:r>
              <a:rPr lang="en-US" sz="3600" u="sng" dirty="0">
                <a:solidFill>
                  <a:schemeClr val="bg1"/>
                </a:solidFill>
              </a:rPr>
              <a:t>Loving</a:t>
            </a:r>
            <a:r>
              <a:rPr lang="en-US" sz="3600" dirty="0">
                <a:solidFill>
                  <a:schemeClr val="bg1"/>
                </a:solidFill>
              </a:rPr>
              <a:t> (16:14)</a:t>
            </a:r>
          </a:p>
        </p:txBody>
      </p:sp>
    </p:spTree>
    <p:extLst>
      <p:ext uri="{BB962C8B-B14F-4D97-AF65-F5344CB8AC3E}">
        <p14:creationId xmlns:p14="http://schemas.microsoft.com/office/powerpoint/2010/main" val="2161432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D152B41-2568-0DA0-2A2D-8E54F96BD1F3}"/>
              </a:ext>
            </a:extLst>
          </p:cNvPr>
          <p:cNvPicPr>
            <a:picLocks noChangeAspect="1"/>
          </p:cNvPicPr>
          <p:nvPr/>
        </p:nvPicPr>
        <p:blipFill rotWithShape="1">
          <a:blip r:embed="rId2">
            <a:extLst>
              <a:ext uri="{28A0092B-C50C-407E-A947-70E740481C1C}">
                <a14:useLocalDpi xmlns:a14="http://schemas.microsoft.com/office/drawing/2010/main" val="0"/>
              </a:ext>
            </a:extLst>
          </a:blip>
          <a:srcRect l="4408" r="3439"/>
          <a:stretch/>
        </p:blipFill>
        <p:spPr>
          <a:xfrm>
            <a:off x="0" y="0"/>
            <a:ext cx="12182764" cy="6858000"/>
          </a:xfrm>
          <a:prstGeom prst="rect">
            <a:avLst/>
          </a:prstGeom>
        </p:spPr>
      </p:pic>
      <p:sp>
        <p:nvSpPr>
          <p:cNvPr id="2" name="Title 1"/>
          <p:cNvSpPr>
            <a:spLocks noGrp="1"/>
          </p:cNvSpPr>
          <p:nvPr>
            <p:ph type="ctrTitle"/>
          </p:nvPr>
        </p:nvSpPr>
        <p:spPr>
          <a:xfrm>
            <a:off x="9236" y="-2309"/>
            <a:ext cx="7696200" cy="1981200"/>
          </a:xfrm>
        </p:spPr>
        <p:txBody>
          <a:bodyPr>
            <a:normAutofit/>
          </a:bodyPr>
          <a:lstStyle/>
          <a:p>
            <a:r>
              <a:rPr lang="en-US" b="1" dirty="0">
                <a:solidFill>
                  <a:schemeClr val="bg1"/>
                </a:solidFill>
              </a:rPr>
              <a:t>Principles for Powerful Living</a:t>
            </a:r>
            <a:endParaRPr lang="en-US" sz="3600" b="1" dirty="0">
              <a:solidFill>
                <a:schemeClr val="bg1"/>
              </a:solidFill>
            </a:endParaRPr>
          </a:p>
        </p:txBody>
      </p:sp>
      <p:sp>
        <p:nvSpPr>
          <p:cNvPr id="3" name="Subtitle 2"/>
          <p:cNvSpPr>
            <a:spLocks noGrp="1"/>
          </p:cNvSpPr>
          <p:nvPr>
            <p:ph type="subTitle" idx="1"/>
          </p:nvPr>
        </p:nvSpPr>
        <p:spPr>
          <a:xfrm>
            <a:off x="0" y="1981200"/>
            <a:ext cx="7696200" cy="1447800"/>
          </a:xfrm>
        </p:spPr>
        <p:txBody>
          <a:bodyPr>
            <a:normAutofit/>
          </a:bodyPr>
          <a:lstStyle/>
          <a:p>
            <a:r>
              <a:rPr lang="en-US" sz="2800" b="1" dirty="0">
                <a:solidFill>
                  <a:schemeClr val="bg1"/>
                </a:solidFill>
              </a:rPr>
              <a:t>1 Corinthians 16:13-14</a:t>
            </a:r>
          </a:p>
          <a:p>
            <a:r>
              <a:rPr lang="en-US" b="1" dirty="0">
                <a:solidFill>
                  <a:schemeClr val="bg1"/>
                </a:solidFill>
              </a:rPr>
              <a:t>August 4, 2024</a:t>
            </a:r>
          </a:p>
        </p:txBody>
      </p:sp>
    </p:spTree>
    <p:extLst>
      <p:ext uri="{BB962C8B-B14F-4D97-AF65-F5344CB8AC3E}">
        <p14:creationId xmlns:p14="http://schemas.microsoft.com/office/powerpoint/2010/main" val="2944980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3600" dirty="0">
                <a:solidFill>
                  <a:schemeClr val="bg1"/>
                </a:solidFill>
              </a:rPr>
              <a:t>II. Powerful living requires being </a:t>
            </a:r>
            <a:r>
              <a:rPr lang="en-US" sz="3600" u="sng" dirty="0">
                <a:solidFill>
                  <a:schemeClr val="bg1"/>
                </a:solidFill>
              </a:rPr>
              <a:t>Firm</a:t>
            </a:r>
            <a:r>
              <a:rPr lang="en-US" sz="3600" dirty="0">
                <a:solidFill>
                  <a:schemeClr val="bg1"/>
                </a:solidFill>
              </a:rPr>
              <a:t> (16:13b)</a:t>
            </a:r>
          </a:p>
          <a:p>
            <a:pPr marL="0" indent="0">
              <a:buNone/>
            </a:pPr>
            <a:r>
              <a:rPr lang="en-US" sz="3600" dirty="0">
                <a:solidFill>
                  <a:schemeClr val="bg1"/>
                </a:solidFill>
              </a:rPr>
              <a:t>III. Powerful living requires being </a:t>
            </a:r>
            <a:r>
              <a:rPr lang="en-US" sz="3600" u="sng" dirty="0">
                <a:solidFill>
                  <a:schemeClr val="bg1"/>
                </a:solidFill>
              </a:rPr>
              <a:t>Mature</a:t>
            </a:r>
            <a:r>
              <a:rPr lang="en-US" sz="3600" dirty="0">
                <a:solidFill>
                  <a:schemeClr val="bg1"/>
                </a:solidFill>
              </a:rPr>
              <a:t> (16:13c)</a:t>
            </a:r>
          </a:p>
          <a:p>
            <a:pPr marL="0" indent="0">
              <a:buNone/>
            </a:pPr>
            <a:r>
              <a:rPr lang="en-US" sz="3600" dirty="0">
                <a:solidFill>
                  <a:schemeClr val="bg1"/>
                </a:solidFill>
              </a:rPr>
              <a:t>IV. Powerful living requires being </a:t>
            </a:r>
            <a:r>
              <a:rPr lang="en-US" sz="3600" u="sng" dirty="0">
                <a:solidFill>
                  <a:schemeClr val="bg1"/>
                </a:solidFill>
              </a:rPr>
              <a:t>Strong</a:t>
            </a:r>
            <a:r>
              <a:rPr lang="en-US" sz="3600" dirty="0">
                <a:solidFill>
                  <a:schemeClr val="bg1"/>
                </a:solidFill>
              </a:rPr>
              <a:t> (16:13d)</a:t>
            </a:r>
          </a:p>
          <a:p>
            <a:pPr marL="0" indent="0">
              <a:buNone/>
            </a:pPr>
            <a:r>
              <a:rPr lang="en-US" sz="3600" dirty="0">
                <a:solidFill>
                  <a:schemeClr val="bg1"/>
                </a:solidFill>
              </a:rPr>
              <a:t>V. Powerful living requires being </a:t>
            </a:r>
            <a:r>
              <a:rPr lang="en-US" sz="3600" u="sng" dirty="0">
                <a:solidFill>
                  <a:schemeClr val="bg1"/>
                </a:solidFill>
              </a:rPr>
              <a:t>Loving</a:t>
            </a:r>
            <a:r>
              <a:rPr lang="en-US" sz="3600" dirty="0">
                <a:solidFill>
                  <a:schemeClr val="bg1"/>
                </a:solidFill>
              </a:rPr>
              <a:t> (16:14)</a:t>
            </a:r>
          </a:p>
        </p:txBody>
      </p:sp>
    </p:spTree>
    <p:extLst>
      <p:ext uri="{BB962C8B-B14F-4D97-AF65-F5344CB8AC3E}">
        <p14:creationId xmlns:p14="http://schemas.microsoft.com/office/powerpoint/2010/main" val="4273122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2000" dirty="0">
                <a:solidFill>
                  <a:schemeClr val="bg1"/>
                </a:solidFill>
              </a:rPr>
              <a:t>Be on the alert</a:t>
            </a:r>
          </a:p>
          <a:p>
            <a:pPr marL="0" indent="0">
              <a:buNone/>
            </a:pPr>
            <a:endParaRPr lang="en-US" sz="1800" dirty="0">
              <a:solidFill>
                <a:schemeClr val="bg1"/>
              </a:solidFill>
            </a:endParaRPr>
          </a:p>
        </p:txBody>
      </p:sp>
    </p:spTree>
    <p:extLst>
      <p:ext uri="{BB962C8B-B14F-4D97-AF65-F5344CB8AC3E}">
        <p14:creationId xmlns:p14="http://schemas.microsoft.com/office/powerpoint/2010/main" val="300165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2000" dirty="0">
                <a:solidFill>
                  <a:schemeClr val="bg1"/>
                </a:solidFill>
              </a:rPr>
              <a:t>Be on the alert</a:t>
            </a:r>
          </a:p>
          <a:p>
            <a:pPr marL="0" indent="0">
              <a:buNone/>
            </a:pPr>
            <a:endParaRPr lang="en-US" sz="1800" dirty="0">
              <a:solidFill>
                <a:schemeClr val="bg1"/>
              </a:solidFill>
            </a:endParaRPr>
          </a:p>
          <a:p>
            <a:pPr marL="0" indent="0">
              <a:buNone/>
            </a:pPr>
            <a:r>
              <a:rPr lang="en-US" dirty="0">
                <a:solidFill>
                  <a:schemeClr val="bg1"/>
                </a:solidFill>
              </a:rPr>
              <a:t>A. Be on the alert against Satan</a:t>
            </a: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sz="1200" dirty="0">
              <a:solidFill>
                <a:schemeClr val="bg1"/>
              </a:solidFill>
            </a:endParaRPr>
          </a:p>
          <a:p>
            <a:pPr marL="0" indent="0">
              <a:buNone/>
            </a:pPr>
            <a:r>
              <a:rPr lang="en-US" sz="2000" dirty="0">
                <a:solidFill>
                  <a:schemeClr val="bg1"/>
                </a:solidFill>
              </a:rPr>
              <a:t>1 Peter 5:8-9</a:t>
            </a:r>
          </a:p>
          <a:p>
            <a:pPr marL="0" indent="0">
              <a:buNone/>
            </a:pPr>
            <a:r>
              <a:rPr lang="en-US" sz="2000" baseline="30000" dirty="0">
                <a:solidFill>
                  <a:schemeClr val="bg1"/>
                </a:solidFill>
              </a:rPr>
              <a:t>8</a:t>
            </a:r>
            <a:r>
              <a:rPr lang="en-US" sz="2000" dirty="0">
                <a:solidFill>
                  <a:schemeClr val="bg1"/>
                </a:solidFill>
              </a:rPr>
              <a:t> Be of sober </a:t>
            </a:r>
            <a:r>
              <a:rPr lang="en-US" sz="2000" i="1" dirty="0">
                <a:solidFill>
                  <a:schemeClr val="bg1"/>
                </a:solidFill>
              </a:rPr>
              <a:t>spirit</a:t>
            </a:r>
            <a:r>
              <a:rPr lang="en-US" sz="2000" dirty="0">
                <a:solidFill>
                  <a:schemeClr val="bg1"/>
                </a:solidFill>
              </a:rPr>
              <a:t>, be on the alert. Your adversary, the devil, prowls around like a roaring lion, seeking someone to devour. </a:t>
            </a:r>
            <a:r>
              <a:rPr lang="en-US" sz="2000" baseline="30000" dirty="0">
                <a:solidFill>
                  <a:schemeClr val="bg1"/>
                </a:solidFill>
              </a:rPr>
              <a:t>9</a:t>
            </a:r>
            <a:r>
              <a:rPr lang="en-US" sz="2000" dirty="0">
                <a:solidFill>
                  <a:schemeClr val="bg1"/>
                </a:solidFill>
              </a:rPr>
              <a:t> But resist him, firm in </a:t>
            </a:r>
            <a:r>
              <a:rPr lang="en-US" sz="2000" i="1" dirty="0">
                <a:solidFill>
                  <a:schemeClr val="bg1"/>
                </a:solidFill>
              </a:rPr>
              <a:t>your</a:t>
            </a:r>
            <a:r>
              <a:rPr lang="en-US" sz="2000" dirty="0">
                <a:solidFill>
                  <a:schemeClr val="bg1"/>
                </a:solidFill>
              </a:rPr>
              <a:t> faith, knowing that the same experiences of suffering are being accomplished by your brethren who are in the world.</a:t>
            </a:r>
          </a:p>
        </p:txBody>
      </p:sp>
    </p:spTree>
    <p:extLst>
      <p:ext uri="{BB962C8B-B14F-4D97-AF65-F5344CB8AC3E}">
        <p14:creationId xmlns:p14="http://schemas.microsoft.com/office/powerpoint/2010/main" val="1672553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2000" dirty="0">
                <a:solidFill>
                  <a:schemeClr val="bg1"/>
                </a:solidFill>
              </a:rPr>
              <a:t>Be on the alert</a:t>
            </a:r>
          </a:p>
          <a:p>
            <a:pPr marL="0" indent="0">
              <a:buNone/>
            </a:pPr>
            <a:endParaRPr lang="en-US" sz="1800" dirty="0">
              <a:solidFill>
                <a:schemeClr val="bg1"/>
              </a:solidFill>
            </a:endParaRPr>
          </a:p>
          <a:p>
            <a:pPr marL="0" indent="0">
              <a:buNone/>
            </a:pPr>
            <a:r>
              <a:rPr lang="en-US" dirty="0">
                <a:solidFill>
                  <a:schemeClr val="bg1"/>
                </a:solidFill>
              </a:rPr>
              <a:t>A. Be on the alert against Satan</a:t>
            </a:r>
          </a:p>
          <a:p>
            <a:pPr marL="0" indent="0">
              <a:buNone/>
            </a:pPr>
            <a:r>
              <a:rPr lang="en-US" dirty="0">
                <a:solidFill>
                  <a:schemeClr val="bg1"/>
                </a:solidFill>
              </a:rPr>
              <a:t>B. Be on the alert against temptation</a:t>
            </a: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dirty="0">
              <a:solidFill>
                <a:schemeClr val="bg1"/>
              </a:solidFill>
            </a:endParaRPr>
          </a:p>
          <a:p>
            <a:pPr marL="0" indent="0">
              <a:buNone/>
            </a:pPr>
            <a:endParaRPr lang="en-US" sz="1200" dirty="0">
              <a:solidFill>
                <a:schemeClr val="bg1"/>
              </a:solidFill>
            </a:endParaRPr>
          </a:p>
          <a:p>
            <a:pPr marL="0" indent="0">
              <a:buNone/>
            </a:pPr>
            <a:r>
              <a:rPr lang="en-US" sz="2000" dirty="0">
                <a:solidFill>
                  <a:schemeClr val="bg1"/>
                </a:solidFill>
              </a:rPr>
              <a:t>Mark 14:38</a:t>
            </a:r>
          </a:p>
          <a:p>
            <a:pPr marL="0" indent="0">
              <a:buNone/>
            </a:pPr>
            <a:r>
              <a:rPr lang="en-US" sz="2000" dirty="0">
                <a:solidFill>
                  <a:schemeClr val="bg1"/>
                </a:solidFill>
              </a:rPr>
              <a:t>Keep watching and praying that you may not come into temptation; the spirit is willing, but the flesh is weak.</a:t>
            </a:r>
          </a:p>
        </p:txBody>
      </p:sp>
    </p:spTree>
    <p:extLst>
      <p:ext uri="{BB962C8B-B14F-4D97-AF65-F5344CB8AC3E}">
        <p14:creationId xmlns:p14="http://schemas.microsoft.com/office/powerpoint/2010/main" val="1137726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2000" dirty="0">
                <a:solidFill>
                  <a:schemeClr val="bg1"/>
                </a:solidFill>
              </a:rPr>
              <a:t>Be on the alert</a:t>
            </a:r>
          </a:p>
          <a:p>
            <a:pPr marL="0" indent="0">
              <a:buNone/>
            </a:pPr>
            <a:endParaRPr lang="en-US" sz="1800" dirty="0">
              <a:solidFill>
                <a:schemeClr val="bg1"/>
              </a:solidFill>
            </a:endParaRPr>
          </a:p>
          <a:p>
            <a:pPr marL="0" indent="0">
              <a:buNone/>
            </a:pPr>
            <a:r>
              <a:rPr lang="en-US" dirty="0">
                <a:solidFill>
                  <a:schemeClr val="bg1"/>
                </a:solidFill>
              </a:rPr>
              <a:t>A. Be on the alert against Satan</a:t>
            </a:r>
          </a:p>
          <a:p>
            <a:pPr marL="0" indent="0">
              <a:buNone/>
            </a:pPr>
            <a:r>
              <a:rPr lang="en-US" dirty="0">
                <a:solidFill>
                  <a:schemeClr val="bg1"/>
                </a:solidFill>
              </a:rPr>
              <a:t>B. Be on the alert against temptation</a:t>
            </a:r>
          </a:p>
          <a:p>
            <a:pPr marL="0" indent="0">
              <a:buNone/>
            </a:pPr>
            <a:r>
              <a:rPr lang="en-US" dirty="0">
                <a:solidFill>
                  <a:schemeClr val="bg1"/>
                </a:solidFill>
              </a:rPr>
              <a:t>C. Be on the alert against apathy</a:t>
            </a:r>
          </a:p>
          <a:p>
            <a:pPr marL="0" indent="0">
              <a:buNone/>
            </a:pPr>
            <a:endParaRPr lang="en-US" dirty="0">
              <a:solidFill>
                <a:schemeClr val="bg1"/>
              </a:solidFill>
            </a:endParaRPr>
          </a:p>
          <a:p>
            <a:pPr marL="0" indent="0">
              <a:buNone/>
            </a:pPr>
            <a:endParaRPr lang="en-US" sz="1000" dirty="0">
              <a:solidFill>
                <a:schemeClr val="bg1"/>
              </a:solidFill>
            </a:endParaRPr>
          </a:p>
          <a:p>
            <a:pPr marL="0" indent="0">
              <a:buNone/>
            </a:pPr>
            <a:r>
              <a:rPr lang="en-US" sz="2000" dirty="0">
                <a:solidFill>
                  <a:schemeClr val="bg1"/>
                </a:solidFill>
              </a:rPr>
              <a:t>Revelation 3:1-3</a:t>
            </a:r>
          </a:p>
          <a:p>
            <a:pPr marL="0" indent="0">
              <a:buNone/>
            </a:pPr>
            <a:r>
              <a:rPr lang="en-US" sz="2000" dirty="0">
                <a:solidFill>
                  <a:schemeClr val="bg1"/>
                </a:solidFill>
              </a:rPr>
              <a:t>He who has the seven Spirits of God and the seven stars, says this: ‘I know your deeds, that you have a name that you are alive, but you are dead. 2 Wake up, and strengthen the things that remain, which were about to die; for I have not found your deeds completed in the sight of My God. 3 So remember what you have received and heard; and keep </a:t>
            </a:r>
            <a:r>
              <a:rPr lang="en-US" sz="2000" i="1" dirty="0">
                <a:solidFill>
                  <a:schemeClr val="bg1"/>
                </a:solidFill>
              </a:rPr>
              <a:t>it</a:t>
            </a:r>
            <a:r>
              <a:rPr lang="en-US" sz="2000" dirty="0">
                <a:solidFill>
                  <a:schemeClr val="bg1"/>
                </a:solidFill>
              </a:rPr>
              <a:t>, and repent. Therefore if you do not wake up, I will come like a thief, and you will not know at what hour I will come to you.</a:t>
            </a:r>
          </a:p>
          <a:p>
            <a:pPr marL="0" indent="0">
              <a:buNone/>
            </a:pPr>
            <a:endParaRPr lang="en-US" dirty="0">
              <a:solidFill>
                <a:schemeClr val="bg1"/>
              </a:solidFill>
            </a:endParaRPr>
          </a:p>
        </p:txBody>
      </p:sp>
    </p:spTree>
    <p:extLst>
      <p:ext uri="{BB962C8B-B14F-4D97-AF65-F5344CB8AC3E}">
        <p14:creationId xmlns:p14="http://schemas.microsoft.com/office/powerpoint/2010/main" val="2992105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2000" dirty="0">
                <a:solidFill>
                  <a:schemeClr val="bg1"/>
                </a:solidFill>
              </a:rPr>
              <a:t>Be on the alert</a:t>
            </a:r>
          </a:p>
          <a:p>
            <a:pPr marL="0" indent="0">
              <a:buNone/>
            </a:pPr>
            <a:endParaRPr lang="en-US" sz="1800" dirty="0">
              <a:solidFill>
                <a:schemeClr val="bg1"/>
              </a:solidFill>
            </a:endParaRPr>
          </a:p>
          <a:p>
            <a:pPr marL="0" indent="0">
              <a:buNone/>
            </a:pPr>
            <a:r>
              <a:rPr lang="en-US" dirty="0">
                <a:solidFill>
                  <a:schemeClr val="bg1"/>
                </a:solidFill>
              </a:rPr>
              <a:t>A. Be on the alert against Satan</a:t>
            </a:r>
          </a:p>
          <a:p>
            <a:pPr marL="0" indent="0">
              <a:buNone/>
            </a:pPr>
            <a:r>
              <a:rPr lang="en-US" dirty="0">
                <a:solidFill>
                  <a:schemeClr val="bg1"/>
                </a:solidFill>
              </a:rPr>
              <a:t>B. Be on the alert against temptation</a:t>
            </a:r>
          </a:p>
          <a:p>
            <a:pPr marL="0" indent="0">
              <a:buNone/>
            </a:pPr>
            <a:r>
              <a:rPr lang="en-US" dirty="0">
                <a:solidFill>
                  <a:schemeClr val="bg1"/>
                </a:solidFill>
              </a:rPr>
              <a:t>C. Be on the alert against apathy</a:t>
            </a:r>
          </a:p>
          <a:p>
            <a:pPr marL="0" indent="0">
              <a:buNone/>
            </a:pPr>
            <a:r>
              <a:rPr lang="en-US" dirty="0">
                <a:solidFill>
                  <a:schemeClr val="bg1"/>
                </a:solidFill>
              </a:rPr>
              <a:t>D. Be on the alert against false teachers</a:t>
            </a:r>
          </a:p>
          <a:p>
            <a:pPr marL="0" indent="0">
              <a:buNone/>
            </a:pPr>
            <a:endParaRPr lang="en-US" dirty="0">
              <a:solidFill>
                <a:schemeClr val="bg1"/>
              </a:solidFill>
            </a:endParaRPr>
          </a:p>
          <a:p>
            <a:pPr marL="0" indent="0">
              <a:buNone/>
            </a:pPr>
            <a:endParaRPr lang="en-US" sz="1200" dirty="0">
              <a:solidFill>
                <a:schemeClr val="bg1"/>
              </a:solidFill>
            </a:endParaRPr>
          </a:p>
          <a:p>
            <a:pPr marL="0" indent="0">
              <a:buNone/>
            </a:pPr>
            <a:r>
              <a:rPr lang="en-US" sz="2000" dirty="0">
                <a:solidFill>
                  <a:schemeClr val="bg1"/>
                </a:solidFill>
              </a:rPr>
              <a:t>2 Peter 2:1</a:t>
            </a:r>
          </a:p>
          <a:p>
            <a:pPr marL="0" indent="0">
              <a:buNone/>
            </a:pPr>
            <a:r>
              <a:rPr lang="en-US" sz="2000" dirty="0">
                <a:solidFill>
                  <a:schemeClr val="bg1"/>
                </a:solidFill>
              </a:rPr>
              <a:t>But false prophets also arose among the people, just as there will also be false teachers among you, who will secretly introduce destructive heresies, even denying the Master who bought them, bringing swift destruction upon themselves.</a:t>
            </a:r>
          </a:p>
        </p:txBody>
      </p:sp>
    </p:spTree>
    <p:extLst>
      <p:ext uri="{BB962C8B-B14F-4D97-AF65-F5344CB8AC3E}">
        <p14:creationId xmlns:p14="http://schemas.microsoft.com/office/powerpoint/2010/main" val="3863142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1"/>
            <a:ext cx="11887200" cy="685800"/>
          </a:xfrm>
        </p:spPr>
        <p:txBody>
          <a:bodyPr>
            <a:normAutofit fontScale="90000"/>
          </a:bodyPr>
          <a:lstStyle/>
          <a:p>
            <a:pPr algn="ctr"/>
            <a:r>
              <a:rPr lang="en-US" b="1" dirty="0">
                <a:solidFill>
                  <a:schemeClr val="bg1"/>
                </a:solidFill>
              </a:rPr>
              <a:t>Principles for Powerful Living</a:t>
            </a:r>
          </a:p>
        </p:txBody>
      </p:sp>
      <p:sp>
        <p:nvSpPr>
          <p:cNvPr id="3" name="Content Placeholder 2"/>
          <p:cNvSpPr>
            <a:spLocks noGrp="1"/>
          </p:cNvSpPr>
          <p:nvPr>
            <p:ph idx="1"/>
          </p:nvPr>
        </p:nvSpPr>
        <p:spPr>
          <a:xfrm>
            <a:off x="152400" y="990600"/>
            <a:ext cx="11811000" cy="5638800"/>
          </a:xfrm>
        </p:spPr>
        <p:txBody>
          <a:bodyPr>
            <a:noAutofit/>
          </a:bodyPr>
          <a:lstStyle/>
          <a:p>
            <a:pPr marL="0" indent="0">
              <a:buNone/>
            </a:pPr>
            <a:r>
              <a:rPr lang="en-US" sz="3600" dirty="0">
                <a:solidFill>
                  <a:schemeClr val="bg1"/>
                </a:solidFill>
              </a:rPr>
              <a:t>I. Powerful living requires being </a:t>
            </a:r>
            <a:r>
              <a:rPr lang="en-US" sz="3600" u="sng" dirty="0">
                <a:solidFill>
                  <a:schemeClr val="bg1"/>
                </a:solidFill>
              </a:rPr>
              <a:t>Alert</a:t>
            </a:r>
            <a:r>
              <a:rPr lang="en-US" sz="3600" dirty="0">
                <a:solidFill>
                  <a:schemeClr val="bg1"/>
                </a:solidFill>
              </a:rPr>
              <a:t> (16:13a)</a:t>
            </a:r>
          </a:p>
          <a:p>
            <a:pPr marL="0" indent="0">
              <a:buNone/>
            </a:pPr>
            <a:r>
              <a:rPr lang="en-US" sz="2000" dirty="0">
                <a:solidFill>
                  <a:schemeClr val="bg1"/>
                </a:solidFill>
              </a:rPr>
              <a:t>Be on the alert</a:t>
            </a:r>
          </a:p>
          <a:p>
            <a:pPr marL="0" indent="0">
              <a:buNone/>
            </a:pPr>
            <a:endParaRPr lang="en-US" sz="1800" dirty="0">
              <a:solidFill>
                <a:schemeClr val="bg1"/>
              </a:solidFill>
            </a:endParaRPr>
          </a:p>
          <a:p>
            <a:pPr marL="0" indent="0">
              <a:buNone/>
            </a:pPr>
            <a:r>
              <a:rPr lang="en-US" dirty="0">
                <a:solidFill>
                  <a:schemeClr val="bg1"/>
                </a:solidFill>
              </a:rPr>
              <a:t>A. Be on the alert against Satan</a:t>
            </a:r>
          </a:p>
          <a:p>
            <a:pPr marL="0" indent="0">
              <a:buNone/>
            </a:pPr>
            <a:r>
              <a:rPr lang="en-US" dirty="0">
                <a:solidFill>
                  <a:schemeClr val="bg1"/>
                </a:solidFill>
              </a:rPr>
              <a:t>B. Be on the alert against temptation</a:t>
            </a:r>
          </a:p>
          <a:p>
            <a:pPr marL="0" indent="0">
              <a:buNone/>
            </a:pPr>
            <a:r>
              <a:rPr lang="en-US" dirty="0">
                <a:solidFill>
                  <a:schemeClr val="bg1"/>
                </a:solidFill>
              </a:rPr>
              <a:t>C. Be on the alert against apathy</a:t>
            </a:r>
          </a:p>
          <a:p>
            <a:pPr marL="0" indent="0">
              <a:buNone/>
            </a:pPr>
            <a:r>
              <a:rPr lang="en-US" dirty="0">
                <a:solidFill>
                  <a:schemeClr val="bg1"/>
                </a:solidFill>
              </a:rPr>
              <a:t>D. Be on the alert against false teachers</a:t>
            </a:r>
          </a:p>
          <a:p>
            <a:pPr marL="0" indent="0">
              <a:buNone/>
            </a:pPr>
            <a:r>
              <a:rPr lang="en-US" dirty="0">
                <a:solidFill>
                  <a:schemeClr val="bg1"/>
                </a:solidFill>
              </a:rPr>
              <a:t>E. To be alert we must be in prayer</a:t>
            </a:r>
            <a:endParaRPr lang="en-US" sz="1200" dirty="0">
              <a:solidFill>
                <a:schemeClr val="bg1"/>
              </a:solidFill>
            </a:endParaRPr>
          </a:p>
          <a:p>
            <a:pPr marL="0" indent="0">
              <a:buNone/>
            </a:pPr>
            <a:endParaRPr lang="en-US" sz="2000" dirty="0">
              <a:solidFill>
                <a:schemeClr val="bg1"/>
              </a:solidFill>
            </a:endParaRPr>
          </a:p>
          <a:p>
            <a:pPr marL="0" indent="0">
              <a:buNone/>
            </a:pPr>
            <a:endParaRPr lang="en-US" sz="2000" dirty="0">
              <a:solidFill>
                <a:schemeClr val="bg1"/>
              </a:solidFill>
            </a:endParaRPr>
          </a:p>
          <a:p>
            <a:pPr marL="0" indent="0">
              <a:buNone/>
            </a:pPr>
            <a:r>
              <a:rPr lang="en-US" sz="2000" dirty="0">
                <a:solidFill>
                  <a:schemeClr val="bg1"/>
                </a:solidFill>
              </a:rPr>
              <a:t>Mark 14:38</a:t>
            </a:r>
          </a:p>
          <a:p>
            <a:pPr marL="0" indent="0">
              <a:buNone/>
            </a:pPr>
            <a:r>
              <a:rPr lang="en-US" sz="2000" dirty="0">
                <a:solidFill>
                  <a:schemeClr val="bg1"/>
                </a:solidFill>
              </a:rPr>
              <a:t>Keep watching and praying that you may not come into temptation; the spirit is willing, but the flesh is weak.</a:t>
            </a:r>
          </a:p>
        </p:txBody>
      </p:sp>
    </p:spTree>
    <p:extLst>
      <p:ext uri="{BB962C8B-B14F-4D97-AF65-F5344CB8AC3E}">
        <p14:creationId xmlns:p14="http://schemas.microsoft.com/office/powerpoint/2010/main" val="11682126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7776</TotalTime>
  <Words>1268</Words>
  <Application>Microsoft Office PowerPoint</Application>
  <PresentationFormat>Widescreen</PresentationFormat>
  <Paragraphs>169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Principles for Powerful Living</vt:lpstr>
      <vt:lpstr>1 Corinthians 16:13-14</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Principles for Powerful Living</vt:lpstr>
      <vt:lpstr>1 Corinthians 16:13-14</vt:lpstr>
      <vt:lpstr>Principles for Powerful Living</vt:lpstr>
      <vt:lpstr>Principles for Powerful Living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Brett's Workhorse</dc:creator>
  <cp:lastModifiedBy>Brett Yamaji</cp:lastModifiedBy>
  <cp:revision>78</cp:revision>
  <dcterms:created xsi:type="dcterms:W3CDTF">2018-06-16T17:31:42Z</dcterms:created>
  <dcterms:modified xsi:type="dcterms:W3CDTF">2024-08-03T19:56:41Z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24820e8-223f-4ed2-bd95-81c83f641284_Enabled">
    <vt:lpwstr>True</vt:lpwstr>
  </property>
  <property fmtid="{D5CDD505-2E9C-101B-9397-08002B2CF9AE}" pid="3" name="MSIP_Label_b24820e8-223f-4ed2-bd95-81c83f641284_SiteId">
    <vt:lpwstr>3cbcc3d3-094d-4006-9849-0d11d61f484d</vt:lpwstr>
  </property>
  <property fmtid="{D5CDD505-2E9C-101B-9397-08002B2CF9AE}" pid="4" name="MSIP_Label_b24820e8-223f-4ed2-bd95-81c83f641284_Owner">
    <vt:lpwstr>btyamaj@HomeOffice.wal-mart.com</vt:lpwstr>
  </property>
  <property fmtid="{D5CDD505-2E9C-101B-9397-08002B2CF9AE}" pid="5" name="MSIP_Label_b24820e8-223f-4ed2-bd95-81c83f641284_SetDate">
    <vt:lpwstr>2020-03-06T02:09:12.7065650Z</vt:lpwstr>
  </property>
  <property fmtid="{D5CDD505-2E9C-101B-9397-08002B2CF9AE}" pid="6" name="MSIP_Label_b24820e8-223f-4ed2-bd95-81c83f641284_Name">
    <vt:lpwstr>Sensitive</vt:lpwstr>
  </property>
  <property fmtid="{D5CDD505-2E9C-101B-9397-08002B2CF9AE}" pid="7" name="MSIP_Label_b24820e8-223f-4ed2-bd95-81c83f641284_Application">
    <vt:lpwstr>Microsoft Azure Information Protection</vt:lpwstr>
  </property>
  <property fmtid="{D5CDD505-2E9C-101B-9397-08002B2CF9AE}" pid="8" name="MSIP_Label_b24820e8-223f-4ed2-bd95-81c83f641284_ActionId">
    <vt:lpwstr>4a553c78-0330-44d3-81b6-2a927e58c2d0</vt:lpwstr>
  </property>
  <property fmtid="{D5CDD505-2E9C-101B-9397-08002B2CF9AE}" pid="9" name="MSIP_Label_b24820e8-223f-4ed2-bd95-81c83f641284_Extended_MSFT_Method">
    <vt:lpwstr>Automatic</vt:lpwstr>
  </property>
  <property fmtid="{D5CDD505-2E9C-101B-9397-08002B2CF9AE}" pid="10" name="Sensitivity">
    <vt:lpwstr>Sensitive</vt:lpwstr>
  </property>
  <property fmtid="{D5CDD505-2E9C-101B-9397-08002B2CF9AE}" pid="11" name="_AdHocReviewCycleID">
    <vt:i4>-716745204</vt:i4>
  </property>
  <property fmtid="{D5CDD505-2E9C-101B-9397-08002B2CF9AE}" pid="12" name="_NewReviewCycle">
    <vt:lpwstr/>
  </property>
  <property fmtid="{D5CDD505-2E9C-101B-9397-08002B2CF9AE}" pid="13" name="_EmailSubject">
    <vt:lpwstr>Thessalonians Sermon</vt:lpwstr>
  </property>
  <property fmtid="{D5CDD505-2E9C-101B-9397-08002B2CF9AE}" pid="14" name="_AuthorEmail">
    <vt:lpwstr>Brett.Yamaji@walmart.com</vt:lpwstr>
  </property>
  <property fmtid="{D5CDD505-2E9C-101B-9397-08002B2CF9AE}" pid="15" name="_AuthorEmailDisplayName">
    <vt:lpwstr>Brett Yamaji</vt:lpwstr>
  </property>
</Properties>
</file>